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9" r:id="rId13"/>
    <p:sldId id="270"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0" d="100"/>
          <a:sy n="120" d="100"/>
        </p:scale>
        <p:origin x="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8C79C5D-2A6F-F04D-97DA-BEF2467B64E4}" type="datetimeFigureOut">
              <a:rPr lang="en-US" dirty="0"/>
              <a:pPr/>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DFA1846-DA80-1C48-A609-854EA85C59AD}" type="datetimeFigureOut">
              <a:rPr lang="en-US" dirty="0"/>
              <a:pPr/>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l-GR"/>
              <a:t>Κάντε κλικ για να επεξεργαστείτε τον τίτλο υποδείγματος</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l-GR"/>
              <a:t>Στυλ κειμένου υποδείγματος</a:t>
            </a:r>
          </a:p>
        </p:txBody>
      </p:sp>
      <p:sp>
        <p:nvSpPr>
          <p:cNvPr id="2" name="Date Placeholder 1"/>
          <p:cNvSpPr>
            <a:spLocks noGrp="1"/>
          </p:cNvSpPr>
          <p:nvPr>
            <p:ph type="dt" sz="half" idx="10"/>
          </p:nvPr>
        </p:nvSpPr>
        <p:spPr/>
        <p:txBody>
          <a:bodyPr/>
          <a:lstStyle/>
          <a:p>
            <a:fld id="{FBF54567-0DE4-3F47-BF90-CB84690072F9}" type="datetimeFigureOut">
              <a:rPr lang="en-US" dirty="0"/>
              <a:pPr/>
              <a:t>6/16/2024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DFA1846-DA80-1C48-A609-854EA85C59AD}" type="datetimeFigureOut">
              <a:rPr lang="en-US" dirty="0"/>
              <a:pPr/>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0DF5E60-9974-AC48-9591-99C2BB44B7CF}" type="datetimeFigureOut">
              <a:rPr lang="en-US" dirty="0"/>
              <a:pPr/>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6/16/2024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6/16/2024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aroutsas.jmc.gr/iqtest/orient2.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adlet.com/user327/uuachnqktr2216c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hyperlink" Target="https://www.canva.com/create/poste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FE11C8-1B97-4A67-8A5E-910249D37D86}"/>
              </a:ext>
            </a:extLst>
          </p:cNvPr>
          <p:cNvSpPr>
            <a:spLocks noGrp="1"/>
          </p:cNvSpPr>
          <p:nvPr>
            <p:ph type="ctrTitle"/>
          </p:nvPr>
        </p:nvSpPr>
        <p:spPr>
          <a:xfrm>
            <a:off x="810001" y="1449147"/>
            <a:ext cx="10572000" cy="2744481"/>
          </a:xfrm>
        </p:spPr>
        <p:txBody>
          <a:bodyPr/>
          <a:lstStyle/>
          <a:p>
            <a:r>
              <a:rPr lang="en-US" dirty="0"/>
              <a:t>“I am learning the professions”     educational scenario</a:t>
            </a:r>
            <a:endParaRPr lang="el-GR" dirty="0"/>
          </a:p>
        </p:txBody>
      </p:sp>
      <p:sp>
        <p:nvSpPr>
          <p:cNvPr id="3" name="Υπότιτλος 2">
            <a:extLst>
              <a:ext uri="{FF2B5EF4-FFF2-40B4-BE49-F238E27FC236}">
                <a16:creationId xmlns:a16="http://schemas.microsoft.com/office/drawing/2014/main" id="{AFADD68C-204B-4BFF-AFD1-996C11AA7609}"/>
              </a:ext>
            </a:extLst>
          </p:cNvPr>
          <p:cNvSpPr>
            <a:spLocks noGrp="1"/>
          </p:cNvSpPr>
          <p:nvPr>
            <p:ph type="subTitle" idx="1"/>
          </p:nvPr>
        </p:nvSpPr>
        <p:spPr/>
        <p:txBody>
          <a:bodyPr/>
          <a:lstStyle/>
          <a:p>
            <a:r>
              <a:rPr lang="en-US" dirty="0"/>
              <a:t> </a:t>
            </a:r>
            <a:r>
              <a:rPr lang="en-US" dirty="0" err="1"/>
              <a:t>Dr</a:t>
            </a:r>
            <a:r>
              <a:rPr lang="en-US" dirty="0"/>
              <a:t> </a:t>
            </a:r>
            <a:r>
              <a:rPr lang="en-US" dirty="0" err="1"/>
              <a:t>Panou</a:t>
            </a:r>
            <a:r>
              <a:rPr lang="en-US" dirty="0"/>
              <a:t> </a:t>
            </a:r>
            <a:r>
              <a:rPr lang="en-US"/>
              <a:t>Olga</a:t>
            </a:r>
            <a:endParaRPr lang="el-GR" dirty="0"/>
          </a:p>
        </p:txBody>
      </p:sp>
      <p:pic>
        <p:nvPicPr>
          <p:cNvPr id="5" name="Εικόνα 4">
            <a:extLst>
              <a:ext uri="{FF2B5EF4-FFF2-40B4-BE49-F238E27FC236}">
                <a16:creationId xmlns:a16="http://schemas.microsoft.com/office/drawing/2014/main" id="{A072A299-358E-43C5-B486-C61F9BC033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4371" y="121632"/>
            <a:ext cx="3929090" cy="645424"/>
          </a:xfrm>
          <a:prstGeom prst="rect">
            <a:avLst/>
          </a:prstGeom>
          <a:noFill/>
          <a:ln>
            <a:noFill/>
          </a:ln>
        </p:spPr>
      </p:pic>
    </p:spTree>
    <p:extLst>
      <p:ext uri="{BB962C8B-B14F-4D97-AF65-F5344CB8AC3E}">
        <p14:creationId xmlns:p14="http://schemas.microsoft.com/office/powerpoint/2010/main" val="365728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D62F1B-FA97-4455-8DEC-6D40D5F8B4A6}"/>
              </a:ext>
            </a:extLst>
          </p:cNvPr>
          <p:cNvSpPr>
            <a:spLocks noGrp="1"/>
          </p:cNvSpPr>
          <p:nvPr>
            <p:ph type="title"/>
          </p:nvPr>
        </p:nvSpPr>
        <p:spPr/>
        <p:txBody>
          <a:bodyPr/>
          <a:lstStyle/>
          <a:p>
            <a:r>
              <a:rPr lang="en-US" dirty="0"/>
              <a:t>Domino Award</a:t>
            </a:r>
            <a:endParaRPr lang="el-GR" dirty="0"/>
          </a:p>
        </p:txBody>
      </p:sp>
      <p:pic>
        <p:nvPicPr>
          <p:cNvPr id="6" name="Εικόνα 5">
            <a:extLst>
              <a:ext uri="{FF2B5EF4-FFF2-40B4-BE49-F238E27FC236}">
                <a16:creationId xmlns:a16="http://schemas.microsoft.com/office/drawing/2014/main" id="{D19C6DC2-A802-42C4-81A4-3E945502596F}"/>
              </a:ext>
            </a:extLst>
          </p:cNvPr>
          <p:cNvPicPr>
            <a:picLocks noChangeAspect="1"/>
          </p:cNvPicPr>
          <p:nvPr/>
        </p:nvPicPr>
        <p:blipFill rotWithShape="1">
          <a:blip r:embed="rId2"/>
          <a:srcRect l="22398" t="4698" r="24907"/>
          <a:stretch/>
        </p:blipFill>
        <p:spPr>
          <a:xfrm>
            <a:off x="1307689" y="2281084"/>
            <a:ext cx="3254475" cy="4338506"/>
          </a:xfrm>
          <a:prstGeom prst="rect">
            <a:avLst/>
          </a:prstGeom>
        </p:spPr>
      </p:pic>
      <p:pic>
        <p:nvPicPr>
          <p:cNvPr id="7" name="Εικόνα 6">
            <a:extLst>
              <a:ext uri="{FF2B5EF4-FFF2-40B4-BE49-F238E27FC236}">
                <a16:creationId xmlns:a16="http://schemas.microsoft.com/office/drawing/2014/main" id="{5AE413CE-222D-448F-A8FD-B1C542966C5B}"/>
              </a:ext>
            </a:extLst>
          </p:cNvPr>
          <p:cNvPicPr>
            <a:picLocks noChangeAspect="1"/>
          </p:cNvPicPr>
          <p:nvPr/>
        </p:nvPicPr>
        <p:blipFill rotWithShape="1">
          <a:blip r:embed="rId3"/>
          <a:srcRect l="29255" t="4894" r="33145"/>
          <a:stretch/>
        </p:blipFill>
        <p:spPr>
          <a:xfrm>
            <a:off x="6561848" y="2129998"/>
            <a:ext cx="3254475" cy="4640678"/>
          </a:xfrm>
          <a:prstGeom prst="rect">
            <a:avLst/>
          </a:prstGeom>
        </p:spPr>
      </p:pic>
    </p:spTree>
    <p:extLst>
      <p:ext uri="{BB962C8B-B14F-4D97-AF65-F5344CB8AC3E}">
        <p14:creationId xmlns:p14="http://schemas.microsoft.com/office/powerpoint/2010/main" val="54943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D4C4A-2C81-4408-81E0-F8E1B65ED905}"/>
              </a:ext>
            </a:extLst>
          </p:cNvPr>
          <p:cNvSpPr>
            <a:spLocks noGrp="1"/>
          </p:cNvSpPr>
          <p:nvPr>
            <p:ph type="title"/>
          </p:nvPr>
        </p:nvSpPr>
        <p:spPr/>
        <p:txBody>
          <a:bodyPr/>
          <a:lstStyle/>
          <a:p>
            <a:r>
              <a:rPr lang="en-US" dirty="0"/>
              <a:t>3rd teaching meeting (two hours)</a:t>
            </a:r>
            <a:endParaRPr lang="el-GR" dirty="0"/>
          </a:p>
        </p:txBody>
      </p:sp>
      <p:sp>
        <p:nvSpPr>
          <p:cNvPr id="3" name="Θέση περιεχομένου 2">
            <a:extLst>
              <a:ext uri="{FF2B5EF4-FFF2-40B4-BE49-F238E27FC236}">
                <a16:creationId xmlns:a16="http://schemas.microsoft.com/office/drawing/2014/main" id="{5555FA5B-2447-44E2-8FA0-0715D31CF3F5}"/>
              </a:ext>
            </a:extLst>
          </p:cNvPr>
          <p:cNvSpPr>
            <a:spLocks noGrp="1"/>
          </p:cNvSpPr>
          <p:nvPr>
            <p:ph idx="1"/>
          </p:nvPr>
        </p:nvSpPr>
        <p:spPr>
          <a:xfrm>
            <a:off x="818711" y="2222287"/>
            <a:ext cx="10815569" cy="4100692"/>
          </a:xfrm>
        </p:spPr>
        <p:txBody>
          <a:bodyPr/>
          <a:lstStyle/>
          <a:p>
            <a:r>
              <a:rPr lang="en-US" dirty="0"/>
              <a:t>1. Goal: learn to have a dialogue and review their attitudes, after assimilating new information</a:t>
            </a:r>
          </a:p>
          <a:p>
            <a:r>
              <a:rPr lang="en-US" dirty="0"/>
              <a:t>2. Rationale: The pedagogical value of this activity lies in learning who to make a research, as well as the use of team play that make learning fun</a:t>
            </a:r>
          </a:p>
          <a:p>
            <a:r>
              <a:rPr lang="en-US" dirty="0"/>
              <a:t>Phase A: A Classroom Profession Festival is created</a:t>
            </a:r>
          </a:p>
          <a:p>
            <a:r>
              <a:rPr lang="en-US" dirty="0"/>
              <a:t>Phase B: Discussion about the results of this work, about the cooperation and the climate in the groups</a:t>
            </a:r>
          </a:p>
          <a:p>
            <a:endParaRPr lang="el-GR" dirty="0"/>
          </a:p>
        </p:txBody>
      </p:sp>
    </p:spTree>
    <p:extLst>
      <p:ext uri="{BB962C8B-B14F-4D97-AF65-F5344CB8AC3E}">
        <p14:creationId xmlns:p14="http://schemas.microsoft.com/office/powerpoint/2010/main" val="257596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7F5774-8A14-4199-9E68-B963CACEC749}"/>
              </a:ext>
            </a:extLst>
          </p:cNvPr>
          <p:cNvSpPr>
            <a:spLocks noGrp="1"/>
          </p:cNvSpPr>
          <p:nvPr>
            <p:ph type="title"/>
          </p:nvPr>
        </p:nvSpPr>
        <p:spPr/>
        <p:txBody>
          <a:bodyPr/>
          <a:lstStyle/>
          <a:p>
            <a:r>
              <a:rPr lang="en-US" dirty="0"/>
              <a:t>Classroom Profession Festival </a:t>
            </a:r>
            <a:endParaRPr lang="el-GR" dirty="0"/>
          </a:p>
        </p:txBody>
      </p:sp>
      <p:pic>
        <p:nvPicPr>
          <p:cNvPr id="4" name="Θέση περιεχομένου 3" descr="Εικόνα που περιέχει γραμμικό σχέδιο&#10;&#10;Περιγραφή που δημιουργήθηκε αυτόματα">
            <a:extLst>
              <a:ext uri="{FF2B5EF4-FFF2-40B4-BE49-F238E27FC236}">
                <a16:creationId xmlns:a16="http://schemas.microsoft.com/office/drawing/2014/main" id="{23554672-3362-4114-AA66-CB069E316D79}"/>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215" y="2371254"/>
            <a:ext cx="6143296" cy="3846786"/>
          </a:xfrm>
          <a:prstGeom prst="rect">
            <a:avLst/>
          </a:prstGeom>
        </p:spPr>
      </p:pic>
      <p:sp>
        <p:nvSpPr>
          <p:cNvPr id="5" name="Ορθογώνιο 4">
            <a:extLst>
              <a:ext uri="{FF2B5EF4-FFF2-40B4-BE49-F238E27FC236}">
                <a16:creationId xmlns:a16="http://schemas.microsoft.com/office/drawing/2014/main" id="{91CF1BA5-47A5-461B-9FC5-EED535D0C176}"/>
              </a:ext>
            </a:extLst>
          </p:cNvPr>
          <p:cNvSpPr/>
          <p:nvPr/>
        </p:nvSpPr>
        <p:spPr>
          <a:xfrm>
            <a:off x="6858000" y="2371254"/>
            <a:ext cx="4863663" cy="4447371"/>
          </a:xfrm>
          <a:prstGeom prst="rect">
            <a:avLst/>
          </a:prstGeom>
        </p:spPr>
        <p:txBody>
          <a:bodyPr wrap="square">
            <a:spAutoFit/>
          </a:bodyPr>
          <a:lstStyle/>
          <a:p>
            <a:pPr marL="285750" indent="-285750" algn="just">
              <a:lnSpc>
                <a:spcPct val="150000"/>
              </a:lnSpc>
              <a:spcAft>
                <a:spcPts val="1000"/>
              </a:spcAft>
              <a:buFont typeface="Courier New" panose="02070309020205020404" pitchFamily="49" charset="0"/>
              <a:buChar char="o"/>
            </a:pPr>
            <a:r>
              <a:rPr lang="en-US" sz="1400" dirty="0">
                <a:ea typeface="Calibri" panose="020F0502020204030204" pitchFamily="34" charset="0"/>
              </a:rPr>
              <a:t>Each group hangs a small poster on the classroom walls to present the profession </a:t>
            </a:r>
          </a:p>
          <a:p>
            <a:pPr marL="285750" indent="-285750" algn="just">
              <a:lnSpc>
                <a:spcPct val="150000"/>
              </a:lnSpc>
              <a:spcAft>
                <a:spcPts val="1000"/>
              </a:spcAft>
              <a:buFont typeface="Courier New" panose="02070309020205020404" pitchFamily="49" charset="0"/>
              <a:buChar char="o"/>
            </a:pPr>
            <a:r>
              <a:rPr lang="en-US" sz="1400" dirty="0">
                <a:ea typeface="Calibri" panose="020F0502020204030204" pitchFamily="34" charset="0"/>
              </a:rPr>
              <a:t>One of each group stands in front of the poster to give information to the Festival's visitors about this profession - consulting the notes they kept from their research - while the other two go to the exhibition and ask about other professions (simulation)</a:t>
            </a:r>
          </a:p>
          <a:p>
            <a:pPr marL="285750" indent="-285750" algn="just">
              <a:lnSpc>
                <a:spcPct val="150000"/>
              </a:lnSpc>
              <a:spcAft>
                <a:spcPts val="1000"/>
              </a:spcAft>
              <a:buFont typeface="Courier New" panose="02070309020205020404" pitchFamily="49" charset="0"/>
              <a:buChar char="o"/>
            </a:pPr>
            <a:r>
              <a:rPr lang="en-US" sz="1400" dirty="0">
                <a:ea typeface="Calibri" panose="020F0502020204030204" pitchFamily="34" charset="0"/>
              </a:rPr>
              <a:t> From time to time roles change, so that all students can move around and be informed about the professions that interest them</a:t>
            </a:r>
            <a:endParaRPr lang="el-GR" sz="1400" dirty="0">
              <a:ea typeface="Calibri" panose="020F0502020204030204" pitchFamily="34" charset="0"/>
            </a:endParaRPr>
          </a:p>
          <a:p>
            <a:pPr algn="just">
              <a:lnSpc>
                <a:spcPct val="150000"/>
              </a:lnSpc>
              <a:spcAft>
                <a:spcPts val="1000"/>
              </a:spcAft>
            </a:pPr>
            <a:r>
              <a:rPr lang="en-US" dirty="0">
                <a:latin typeface="Times New Roman" panose="02020603050405020304" pitchFamily="18" charset="0"/>
                <a:ea typeface="Calibri" panose="020F0502020204030204" pitchFamily="34" charset="0"/>
              </a:rPr>
              <a:t> </a:t>
            </a:r>
            <a:endParaRPr lang="el-GR"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7884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250E4E-C61F-4DD9-B43D-B70F4A5C5B75}"/>
              </a:ext>
            </a:extLst>
          </p:cNvPr>
          <p:cNvSpPr>
            <a:spLocks noGrp="1"/>
          </p:cNvSpPr>
          <p:nvPr>
            <p:ph type="title"/>
          </p:nvPr>
        </p:nvSpPr>
        <p:spPr/>
        <p:txBody>
          <a:bodyPr/>
          <a:lstStyle/>
          <a:p>
            <a:r>
              <a:rPr lang="en-US" dirty="0"/>
              <a:t>Extension of activity (two extra hours)</a:t>
            </a:r>
            <a:endParaRPr lang="el-GR" dirty="0"/>
          </a:p>
        </p:txBody>
      </p:sp>
      <p:sp>
        <p:nvSpPr>
          <p:cNvPr id="3" name="Θέση περιεχομένου 2">
            <a:extLst>
              <a:ext uri="{FF2B5EF4-FFF2-40B4-BE49-F238E27FC236}">
                <a16:creationId xmlns:a16="http://schemas.microsoft.com/office/drawing/2014/main" id="{416E4898-2B4A-4EED-B169-DB7E6120F445}"/>
              </a:ext>
            </a:extLst>
          </p:cNvPr>
          <p:cNvSpPr>
            <a:spLocks noGrp="1"/>
          </p:cNvSpPr>
          <p:nvPr>
            <p:ph idx="1"/>
          </p:nvPr>
        </p:nvSpPr>
        <p:spPr>
          <a:xfrm>
            <a:off x="818712" y="2025869"/>
            <a:ext cx="10554574" cy="4445876"/>
          </a:xfrm>
        </p:spPr>
        <p:txBody>
          <a:bodyPr/>
          <a:lstStyle/>
          <a:p>
            <a:r>
              <a:rPr lang="en-US" dirty="0"/>
              <a:t>Individual homework:</a:t>
            </a:r>
          </a:p>
          <a:p>
            <a:pPr marL="0" indent="0">
              <a:buNone/>
            </a:pPr>
            <a:r>
              <a:rPr lang="en-US" dirty="0"/>
              <a:t>Students are encouraged to study the career guidance test found online at   </a:t>
            </a:r>
            <a:r>
              <a:rPr lang="en-US" u="sng" dirty="0">
                <a:hlinkClick r:id="rId2"/>
              </a:rPr>
              <a:t>https://paroutsas.jmc.gr/iqtest/orient2.htm</a:t>
            </a:r>
            <a:r>
              <a:rPr lang="en-US" dirty="0"/>
              <a:t> and, after completing it, to see the results</a:t>
            </a:r>
          </a:p>
          <a:p>
            <a:r>
              <a:rPr lang="en-US" dirty="0"/>
              <a:t> Group work:</a:t>
            </a:r>
          </a:p>
          <a:p>
            <a:pPr marL="0" indent="0">
              <a:buNone/>
            </a:pPr>
            <a:r>
              <a:rPr lang="en-US" dirty="0"/>
              <a:t>Then students work in groups. Each team tries to guess what the test result was for each of its members. The team discusses the test results, its reliability, the theory on which it is based (described on the website), the ideas about which professions would suit each of its members. The group comes to conclusions which are discussed in class plenary.</a:t>
            </a:r>
            <a:endParaRPr lang="el-GR" dirty="0"/>
          </a:p>
          <a:p>
            <a:endParaRPr lang="el-GR" dirty="0"/>
          </a:p>
        </p:txBody>
      </p:sp>
    </p:spTree>
    <p:extLst>
      <p:ext uri="{BB962C8B-B14F-4D97-AF65-F5344CB8AC3E}">
        <p14:creationId xmlns:p14="http://schemas.microsoft.com/office/powerpoint/2010/main" val="2950912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EAB460-5A9A-4726-A850-EB66A53E1313}"/>
              </a:ext>
            </a:extLst>
          </p:cNvPr>
          <p:cNvSpPr>
            <a:spLocks noGrp="1"/>
          </p:cNvSpPr>
          <p:nvPr>
            <p:ph type="title"/>
          </p:nvPr>
        </p:nvSpPr>
        <p:spPr/>
        <p:txBody>
          <a:bodyPr/>
          <a:lstStyle/>
          <a:p>
            <a:r>
              <a:rPr lang="en-US" dirty="0"/>
              <a:t>Evaluation</a:t>
            </a:r>
            <a:endParaRPr lang="el-GR" dirty="0"/>
          </a:p>
        </p:txBody>
      </p:sp>
      <p:sp>
        <p:nvSpPr>
          <p:cNvPr id="3" name="Θέση περιεχομένου 2">
            <a:extLst>
              <a:ext uri="{FF2B5EF4-FFF2-40B4-BE49-F238E27FC236}">
                <a16:creationId xmlns:a16="http://schemas.microsoft.com/office/drawing/2014/main" id="{662D49C4-DBD0-45E4-B17A-7971FCD9F487}"/>
              </a:ext>
            </a:extLst>
          </p:cNvPr>
          <p:cNvSpPr>
            <a:spLocks noGrp="1"/>
          </p:cNvSpPr>
          <p:nvPr>
            <p:ph idx="1"/>
          </p:nvPr>
        </p:nvSpPr>
        <p:spPr>
          <a:xfrm>
            <a:off x="818712" y="2222287"/>
            <a:ext cx="10776658" cy="3983960"/>
          </a:xfrm>
        </p:spPr>
        <p:txBody>
          <a:bodyPr/>
          <a:lstStyle/>
          <a:p>
            <a:r>
              <a:rPr lang="en-US" dirty="0"/>
              <a:t>During the application of the Teaching Practice, the teacher and the students carry out its evaluation, through a reflective process</a:t>
            </a:r>
          </a:p>
          <a:p>
            <a:r>
              <a:rPr lang="en-US" dirty="0"/>
              <a:t>At the end of the third two hours there is a discussion about the results of this work, the cooperation and the atmosphere in the groups, the way of working and collaborative learning </a:t>
            </a:r>
          </a:p>
          <a:p>
            <a:r>
              <a:rPr lang="en-US" dirty="0"/>
              <a:t>Students are asked to evaluate themselves whether their collaboration worked and how much this way of learning helps them</a:t>
            </a:r>
            <a:endParaRPr lang="el-GR" dirty="0"/>
          </a:p>
        </p:txBody>
      </p:sp>
    </p:spTree>
    <p:extLst>
      <p:ext uri="{BB962C8B-B14F-4D97-AF65-F5344CB8AC3E}">
        <p14:creationId xmlns:p14="http://schemas.microsoft.com/office/powerpoint/2010/main" val="328534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B94571-6E46-45F0-AA07-894AB7CC54C5}"/>
              </a:ext>
            </a:extLst>
          </p:cNvPr>
          <p:cNvSpPr>
            <a:spLocks noGrp="1"/>
          </p:cNvSpPr>
          <p:nvPr>
            <p:ph type="title"/>
          </p:nvPr>
        </p:nvSpPr>
        <p:spPr/>
        <p:txBody>
          <a:bodyPr/>
          <a:lstStyle/>
          <a:p>
            <a:r>
              <a:rPr lang="en-US" dirty="0"/>
              <a:t>References</a:t>
            </a:r>
            <a:endParaRPr lang="el-GR" dirty="0"/>
          </a:p>
        </p:txBody>
      </p:sp>
      <p:sp>
        <p:nvSpPr>
          <p:cNvPr id="3" name="Θέση περιεχομένου 2">
            <a:extLst>
              <a:ext uri="{FF2B5EF4-FFF2-40B4-BE49-F238E27FC236}">
                <a16:creationId xmlns:a16="http://schemas.microsoft.com/office/drawing/2014/main" id="{203F979C-CC4E-4FC1-9CA9-C3BEE05988C9}"/>
              </a:ext>
            </a:extLst>
          </p:cNvPr>
          <p:cNvSpPr>
            <a:spLocks noGrp="1"/>
          </p:cNvSpPr>
          <p:nvPr>
            <p:ph idx="1"/>
          </p:nvPr>
        </p:nvSpPr>
        <p:spPr/>
        <p:txBody>
          <a:bodyPr/>
          <a:lstStyle/>
          <a:p>
            <a:pPr algn="just">
              <a:lnSpc>
                <a:spcPct val="150000"/>
              </a:lnSpc>
              <a:spcAft>
                <a:spcPts val="1000"/>
              </a:spcAft>
            </a:pPr>
            <a:r>
              <a:rPr lang="en-US" sz="1800" dirty="0">
                <a:effectLst/>
                <a:latin typeface="Times New Roman" panose="02020603050405020304" pitchFamily="18" charset="0"/>
                <a:ea typeface="Calibri" panose="020F0502020204030204" pitchFamily="34" charset="0"/>
              </a:rPr>
              <a:t>Churches, A. (2008). Bloom's Digital Taxonomy.</a:t>
            </a:r>
            <a:endParaRPr lang="el-GR" sz="1800" dirty="0">
              <a:effectLst/>
              <a:latin typeface="Times New Roman" panose="02020603050405020304" pitchFamily="18" charset="0"/>
              <a:ea typeface="Calibri" panose="020F0502020204030204" pitchFamily="34" charset="0"/>
            </a:endParaRPr>
          </a:p>
          <a:p>
            <a:pPr algn="just">
              <a:lnSpc>
                <a:spcPct val="150000"/>
              </a:lnSpc>
              <a:spcAft>
                <a:spcPts val="1000"/>
              </a:spcAft>
            </a:pPr>
            <a:r>
              <a:rPr lang="en-US" sz="1800" dirty="0">
                <a:effectLst/>
                <a:latin typeface="Times New Roman" panose="02020603050405020304" pitchFamily="18" charset="0"/>
                <a:ea typeface="Calibri" panose="020F0502020204030204" pitchFamily="34" charset="0"/>
              </a:rPr>
              <a:t>Zhang, F. (2012). Computer-enhanced and Mobile-Assisted Language Learning: Emerging Issues and Trends, Indexed by </a:t>
            </a:r>
            <a:r>
              <a:rPr lang="en-US" sz="1800" dirty="0" err="1">
                <a:effectLst/>
                <a:latin typeface="Times New Roman" panose="02020603050405020304" pitchFamily="18" charset="0"/>
                <a:ea typeface="Calibri" panose="020F0502020204030204" pitchFamily="34" charset="0"/>
              </a:rPr>
              <a:t>scopus</a:t>
            </a:r>
            <a:r>
              <a:rPr lang="en-US" sz="1800">
                <a:effectLst/>
                <a:latin typeface="Times New Roman" panose="02020603050405020304" pitchFamily="18" charset="0"/>
                <a:ea typeface="Calibri" panose="020F0502020204030204" pitchFamily="34" charset="0"/>
              </a:rPr>
              <a:t>.</a:t>
            </a:r>
            <a:endParaRPr lang="el-GR"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7634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151493-9BD1-4F0E-B671-CF8F7B0BF677}"/>
              </a:ext>
            </a:extLst>
          </p:cNvPr>
          <p:cNvSpPr>
            <a:spLocks noGrp="1"/>
          </p:cNvSpPr>
          <p:nvPr>
            <p:ph type="title"/>
          </p:nvPr>
        </p:nvSpPr>
        <p:spPr/>
        <p:txBody>
          <a:bodyPr/>
          <a:lstStyle/>
          <a:p>
            <a:r>
              <a:rPr lang="en-US" dirty="0"/>
              <a:t>Scenario title &amp; Short description</a:t>
            </a:r>
            <a:endParaRPr lang="el-GR" dirty="0"/>
          </a:p>
        </p:txBody>
      </p:sp>
      <p:sp>
        <p:nvSpPr>
          <p:cNvPr id="3" name="Θέση περιεχομένου 2">
            <a:extLst>
              <a:ext uri="{FF2B5EF4-FFF2-40B4-BE49-F238E27FC236}">
                <a16:creationId xmlns:a16="http://schemas.microsoft.com/office/drawing/2014/main" id="{972A4753-D772-4AB9-9024-0315B70B62F6}"/>
              </a:ext>
            </a:extLst>
          </p:cNvPr>
          <p:cNvSpPr>
            <a:spLocks noGrp="1"/>
          </p:cNvSpPr>
          <p:nvPr>
            <p:ph idx="1"/>
          </p:nvPr>
        </p:nvSpPr>
        <p:spPr>
          <a:xfrm>
            <a:off x="818712" y="1947041"/>
            <a:ext cx="10554574" cy="3911757"/>
          </a:xfrm>
        </p:spPr>
        <p:txBody>
          <a:bodyPr/>
          <a:lstStyle/>
          <a:p>
            <a:r>
              <a:rPr lang="en-US" b="1" dirty="0"/>
              <a:t>Title: </a:t>
            </a:r>
            <a:r>
              <a:rPr lang="en-US" dirty="0"/>
              <a:t>I am learning the professions</a:t>
            </a:r>
          </a:p>
          <a:p>
            <a:r>
              <a:rPr lang="en-US" b="1" dirty="0"/>
              <a:t>Description: </a:t>
            </a:r>
            <a:r>
              <a:rPr lang="en-US" dirty="0"/>
              <a:t>The teaching scenario is a proposal, which concerns the way in which the teaching of the 5th teaching unit of the Modern Greek Language of the 2nd Grade of Junior High School on the topic "Work-Profession" will be organized</a:t>
            </a:r>
            <a:endParaRPr lang="el-GR" dirty="0"/>
          </a:p>
        </p:txBody>
      </p:sp>
    </p:spTree>
    <p:extLst>
      <p:ext uri="{BB962C8B-B14F-4D97-AF65-F5344CB8AC3E}">
        <p14:creationId xmlns:p14="http://schemas.microsoft.com/office/powerpoint/2010/main" val="359161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E2B2C-4FD4-4138-B3AA-28B9D936107F}"/>
              </a:ext>
            </a:extLst>
          </p:cNvPr>
          <p:cNvSpPr>
            <a:spLocks noGrp="1"/>
          </p:cNvSpPr>
          <p:nvPr>
            <p:ph type="title"/>
          </p:nvPr>
        </p:nvSpPr>
        <p:spPr/>
        <p:txBody>
          <a:bodyPr/>
          <a:lstStyle/>
          <a:p>
            <a:r>
              <a:rPr lang="en-US" dirty="0"/>
              <a:t>Educational audience &amp; context</a:t>
            </a:r>
            <a:endParaRPr lang="el-GR" dirty="0"/>
          </a:p>
        </p:txBody>
      </p:sp>
      <p:sp>
        <p:nvSpPr>
          <p:cNvPr id="3" name="Θέση περιεχομένου 2">
            <a:extLst>
              <a:ext uri="{FF2B5EF4-FFF2-40B4-BE49-F238E27FC236}">
                <a16:creationId xmlns:a16="http://schemas.microsoft.com/office/drawing/2014/main" id="{DC47DFEE-6E3D-487C-8353-8313195BEBDC}"/>
              </a:ext>
            </a:extLst>
          </p:cNvPr>
          <p:cNvSpPr>
            <a:spLocks noGrp="1"/>
          </p:cNvSpPr>
          <p:nvPr>
            <p:ph idx="1"/>
          </p:nvPr>
        </p:nvSpPr>
        <p:spPr/>
        <p:txBody>
          <a:bodyPr/>
          <a:lstStyle/>
          <a:p>
            <a:r>
              <a:rPr lang="en-US" dirty="0"/>
              <a:t>Level of education to which the Teaching Practice refers: Secondary</a:t>
            </a:r>
          </a:p>
          <a:p>
            <a:r>
              <a:rPr lang="en-US" dirty="0"/>
              <a:t>Class to which it will be applied: 2nd Grade of Junior High School</a:t>
            </a:r>
          </a:p>
          <a:p>
            <a:r>
              <a:rPr lang="en-US" dirty="0"/>
              <a:t>Type of Teaching Practice: Sequence of Longer Course Plans (Teaching Scenario) and TBL</a:t>
            </a:r>
          </a:p>
          <a:p>
            <a:r>
              <a:rPr lang="en-US" dirty="0"/>
              <a:t>Number of students: 12 refugees</a:t>
            </a:r>
          </a:p>
          <a:p>
            <a:r>
              <a:rPr lang="en-US" dirty="0"/>
              <a:t>Age of children: 14-15</a:t>
            </a:r>
          </a:p>
          <a:p>
            <a:r>
              <a:rPr lang="en-US" dirty="0"/>
              <a:t>Estimated duration: 6 hours (3 teaching hours)</a:t>
            </a:r>
          </a:p>
        </p:txBody>
      </p:sp>
    </p:spTree>
    <p:extLst>
      <p:ext uri="{BB962C8B-B14F-4D97-AF65-F5344CB8AC3E}">
        <p14:creationId xmlns:p14="http://schemas.microsoft.com/office/powerpoint/2010/main" val="318931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4679C4-94CF-4368-BA44-5A5B61762E30}"/>
              </a:ext>
            </a:extLst>
          </p:cNvPr>
          <p:cNvSpPr>
            <a:spLocks noGrp="1"/>
          </p:cNvSpPr>
          <p:nvPr>
            <p:ph type="title"/>
          </p:nvPr>
        </p:nvSpPr>
        <p:spPr/>
        <p:txBody>
          <a:bodyPr/>
          <a:lstStyle/>
          <a:p>
            <a:r>
              <a:rPr lang="en-US" dirty="0"/>
              <a:t>Authors’ design rationale</a:t>
            </a:r>
            <a:endParaRPr lang="el-GR" dirty="0"/>
          </a:p>
        </p:txBody>
      </p:sp>
      <p:sp>
        <p:nvSpPr>
          <p:cNvPr id="3" name="Θέση περιεχομένου 2">
            <a:extLst>
              <a:ext uri="{FF2B5EF4-FFF2-40B4-BE49-F238E27FC236}">
                <a16:creationId xmlns:a16="http://schemas.microsoft.com/office/drawing/2014/main" id="{46EF1847-B4D8-450B-8BD7-FC116017C9F7}"/>
              </a:ext>
            </a:extLst>
          </p:cNvPr>
          <p:cNvSpPr>
            <a:spLocks noGrp="1"/>
          </p:cNvSpPr>
          <p:nvPr>
            <p:ph idx="1"/>
          </p:nvPr>
        </p:nvSpPr>
        <p:spPr>
          <a:xfrm>
            <a:off x="437745" y="1253359"/>
            <a:ext cx="11459183" cy="5604641"/>
          </a:xfrm>
        </p:spPr>
        <p:txBody>
          <a:bodyPr>
            <a:normAutofit/>
          </a:bodyPr>
          <a:lstStyle/>
          <a:p>
            <a:r>
              <a:rPr lang="en-US" dirty="0"/>
              <a:t>General Purpose: to develop their research and critical thinking skills as well as the skills of oral presentation of a topic using the new vocabulary, related to work and profession</a:t>
            </a:r>
          </a:p>
          <a:p>
            <a:r>
              <a:rPr lang="en-US" dirty="0"/>
              <a:t>Utilization of ICT: the internet is used for research, as well as digitized teaching materials (photos, videos, pictures, etc.) </a:t>
            </a:r>
          </a:p>
          <a:p>
            <a:r>
              <a:rPr lang="en-US" dirty="0"/>
              <a:t>Teaching Practice: Enriched teaching, brainstorming, education through Art, teamwork, simulation, questions-answers, free discussion with arguments</a:t>
            </a:r>
          </a:p>
        </p:txBody>
      </p:sp>
    </p:spTree>
    <p:extLst>
      <p:ext uri="{BB962C8B-B14F-4D97-AF65-F5344CB8AC3E}">
        <p14:creationId xmlns:p14="http://schemas.microsoft.com/office/powerpoint/2010/main" val="396220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201C23-5A95-4BA2-B9C3-3A688230F442}"/>
              </a:ext>
            </a:extLst>
          </p:cNvPr>
          <p:cNvSpPr>
            <a:spLocks noGrp="1"/>
          </p:cNvSpPr>
          <p:nvPr>
            <p:ph type="title"/>
          </p:nvPr>
        </p:nvSpPr>
        <p:spPr/>
        <p:txBody>
          <a:bodyPr/>
          <a:lstStyle/>
          <a:p>
            <a:r>
              <a:rPr lang="en-US" dirty="0"/>
              <a:t>Sub-objectives</a:t>
            </a:r>
            <a:endParaRPr lang="el-GR" dirty="0"/>
          </a:p>
        </p:txBody>
      </p:sp>
      <p:sp>
        <p:nvSpPr>
          <p:cNvPr id="3" name="Ορθογώνιο 2">
            <a:extLst>
              <a:ext uri="{FF2B5EF4-FFF2-40B4-BE49-F238E27FC236}">
                <a16:creationId xmlns:a16="http://schemas.microsoft.com/office/drawing/2014/main" id="{7E18ED72-CE80-4475-A00D-DB12DAF0EEEA}"/>
              </a:ext>
            </a:extLst>
          </p:cNvPr>
          <p:cNvSpPr/>
          <p:nvPr/>
        </p:nvSpPr>
        <p:spPr>
          <a:xfrm>
            <a:off x="244367" y="2207171"/>
            <a:ext cx="10933385" cy="4401205"/>
          </a:xfrm>
          <a:prstGeom prst="rect">
            <a:avLst/>
          </a:prstGeom>
        </p:spPr>
        <p:txBody>
          <a:bodyPr wrap="square">
            <a:spAutoFit/>
          </a:bodyPr>
          <a:lstStyle/>
          <a:p>
            <a:pPr marL="285750" indent="-285750">
              <a:buFont typeface="Courier New" panose="02070309020205020404" pitchFamily="49" charset="0"/>
              <a:buChar char="o"/>
            </a:pPr>
            <a:r>
              <a:rPr lang="en-US" dirty="0">
                <a:solidFill>
                  <a:schemeClr val="accent1">
                    <a:lumMod val="60000"/>
                    <a:lumOff val="40000"/>
                  </a:schemeClr>
                </a:solidFill>
              </a:rPr>
              <a:t>Sub-Objectives in terms of the subject matter and in terms of the learning process:</a:t>
            </a:r>
          </a:p>
          <a:p>
            <a:pPr marL="742950" lvl="1" indent="-285750">
              <a:buFont typeface="Courier New" panose="02070309020205020404" pitchFamily="49" charset="0"/>
              <a:buChar char="o"/>
            </a:pPr>
            <a:r>
              <a:rPr lang="en-US" dirty="0">
                <a:solidFill>
                  <a:schemeClr val="accent1">
                    <a:lumMod val="60000"/>
                    <a:lumOff val="40000"/>
                  </a:schemeClr>
                </a:solidFill>
              </a:rPr>
              <a:t>Knowledge</a:t>
            </a:r>
          </a:p>
          <a:p>
            <a:pPr lvl="2"/>
            <a:r>
              <a:rPr lang="en-US" sz="1600" dirty="0"/>
              <a:t>Learn about the state of certain occupations in the job market today and understand that jobs and occupations change based on the skills required and useful (developing critical thinking)</a:t>
            </a:r>
          </a:p>
          <a:p>
            <a:pPr lvl="2"/>
            <a:r>
              <a:rPr lang="en-US" sz="1600" dirty="0"/>
              <a:t>To know and assimilate an expanded thematic vocabulary </a:t>
            </a:r>
          </a:p>
          <a:p>
            <a:pPr marL="742950" lvl="1" indent="-285750">
              <a:buFont typeface="Courier New" panose="02070309020205020404" pitchFamily="49" charset="0"/>
              <a:buChar char="o"/>
            </a:pPr>
            <a:r>
              <a:rPr lang="en-US" dirty="0">
                <a:solidFill>
                  <a:schemeClr val="accent1">
                    <a:lumMod val="60000"/>
                    <a:lumOff val="40000"/>
                  </a:schemeClr>
                </a:solidFill>
              </a:rPr>
              <a:t>Skills </a:t>
            </a:r>
          </a:p>
          <a:p>
            <a:pPr lvl="2"/>
            <a:r>
              <a:rPr lang="en-US" sz="1600" dirty="0"/>
              <a:t>To learn to collect material from different sources and in different ways of research and to organize it so that it is presented as a simple task ("I learn how to learn")</a:t>
            </a:r>
          </a:p>
          <a:p>
            <a:pPr lvl="2"/>
            <a:r>
              <a:rPr lang="en-US" sz="1600" dirty="0"/>
              <a:t>Be able to understand and discuss different types of text in relation to work and profession</a:t>
            </a:r>
          </a:p>
          <a:p>
            <a:pPr lvl="2"/>
            <a:r>
              <a:rPr lang="en-US" sz="1600" dirty="0"/>
              <a:t>To practice in the production of mainly oral speech, addressing mainly to a receiver that is familiar to them</a:t>
            </a:r>
          </a:p>
          <a:p>
            <a:pPr marL="742950" lvl="1" indent="-285750">
              <a:buFont typeface="Courier New" panose="02070309020205020404" pitchFamily="49" charset="0"/>
              <a:buChar char="o"/>
            </a:pPr>
            <a:r>
              <a:rPr lang="en-US" dirty="0">
                <a:solidFill>
                  <a:schemeClr val="accent1">
                    <a:lumMod val="60000"/>
                    <a:lumOff val="40000"/>
                  </a:schemeClr>
                </a:solidFill>
              </a:rPr>
              <a:t>Attitudes</a:t>
            </a:r>
          </a:p>
          <a:p>
            <a:pPr lvl="2"/>
            <a:r>
              <a:rPr lang="en-US" sz="1600" dirty="0"/>
              <a:t>To reconsider their attitude towards professions that do not have much prestige in modern western societies (social ability, cultural consciousness)</a:t>
            </a:r>
          </a:p>
          <a:p>
            <a:pPr lvl="2"/>
            <a:r>
              <a:rPr lang="en-US" sz="1600" dirty="0"/>
              <a:t>Develop a positive attitude towards the messages they receive from a work of art and see it as a source of knowledge</a:t>
            </a:r>
          </a:p>
          <a:p>
            <a:pPr lvl="2"/>
            <a:r>
              <a:rPr lang="en-US" sz="1600" dirty="0"/>
              <a:t>Collaborate to produce a common (research) result</a:t>
            </a:r>
          </a:p>
        </p:txBody>
      </p:sp>
    </p:spTree>
    <p:extLst>
      <p:ext uri="{BB962C8B-B14F-4D97-AF65-F5344CB8AC3E}">
        <p14:creationId xmlns:p14="http://schemas.microsoft.com/office/powerpoint/2010/main" val="64321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91B6AB-F923-4C09-9554-7E2CB7FABB16}"/>
              </a:ext>
            </a:extLst>
          </p:cNvPr>
          <p:cNvSpPr>
            <a:spLocks noGrp="1"/>
          </p:cNvSpPr>
          <p:nvPr>
            <p:ph type="title"/>
          </p:nvPr>
        </p:nvSpPr>
        <p:spPr/>
        <p:txBody>
          <a:bodyPr/>
          <a:lstStyle/>
          <a:p>
            <a:r>
              <a:rPr lang="en-US" dirty="0"/>
              <a:t>Learning Objectives</a:t>
            </a:r>
            <a:endParaRPr lang="el-GR" dirty="0"/>
          </a:p>
        </p:txBody>
      </p:sp>
      <p:graphicFrame>
        <p:nvGraphicFramePr>
          <p:cNvPr id="4" name="Θέση περιεχομένου 3">
            <a:extLst>
              <a:ext uri="{FF2B5EF4-FFF2-40B4-BE49-F238E27FC236}">
                <a16:creationId xmlns:a16="http://schemas.microsoft.com/office/drawing/2014/main" id="{0BD2C075-1585-4D97-8874-A80BF9A34677}"/>
              </a:ext>
            </a:extLst>
          </p:cNvPr>
          <p:cNvGraphicFramePr>
            <a:graphicFrameLocks noGrp="1"/>
          </p:cNvGraphicFramePr>
          <p:nvPr>
            <p:ph idx="1"/>
            <p:extLst>
              <p:ext uri="{D42A27DB-BD31-4B8C-83A1-F6EECF244321}">
                <p14:modId xmlns:p14="http://schemas.microsoft.com/office/powerpoint/2010/main" val="3961927405"/>
              </p:ext>
            </p:extLst>
          </p:nvPr>
        </p:nvGraphicFramePr>
        <p:xfrm>
          <a:off x="1552904" y="2250654"/>
          <a:ext cx="8560676" cy="4160156"/>
        </p:xfrm>
        <a:graphic>
          <a:graphicData uri="http://schemas.openxmlformats.org/drawingml/2006/table">
            <a:tbl>
              <a:tblPr firstRow="1" firstCol="1" bandRow="1">
                <a:tableStyleId>{5C22544A-7EE6-4342-B048-85BDC9FD1C3A}</a:tableStyleId>
              </a:tblPr>
              <a:tblGrid>
                <a:gridCol w="3585662">
                  <a:extLst>
                    <a:ext uri="{9D8B030D-6E8A-4147-A177-3AD203B41FA5}">
                      <a16:colId xmlns:a16="http://schemas.microsoft.com/office/drawing/2014/main" val="1384003691"/>
                    </a:ext>
                  </a:extLst>
                </a:gridCol>
                <a:gridCol w="1704640">
                  <a:extLst>
                    <a:ext uri="{9D8B030D-6E8A-4147-A177-3AD203B41FA5}">
                      <a16:colId xmlns:a16="http://schemas.microsoft.com/office/drawing/2014/main" val="416251401"/>
                    </a:ext>
                  </a:extLst>
                </a:gridCol>
                <a:gridCol w="1790412">
                  <a:extLst>
                    <a:ext uri="{9D8B030D-6E8A-4147-A177-3AD203B41FA5}">
                      <a16:colId xmlns:a16="http://schemas.microsoft.com/office/drawing/2014/main" val="1232736644"/>
                    </a:ext>
                  </a:extLst>
                </a:gridCol>
                <a:gridCol w="1479962">
                  <a:extLst>
                    <a:ext uri="{9D8B030D-6E8A-4147-A177-3AD203B41FA5}">
                      <a16:colId xmlns:a16="http://schemas.microsoft.com/office/drawing/2014/main" val="3369984174"/>
                    </a:ext>
                  </a:extLst>
                </a:gridCol>
              </a:tblGrid>
              <a:tr h="320012">
                <a:tc>
                  <a:txBody>
                    <a:bodyPr/>
                    <a:lstStyle/>
                    <a:p>
                      <a:pPr algn="just">
                        <a:lnSpc>
                          <a:spcPct val="100000"/>
                        </a:lnSpc>
                        <a:spcAft>
                          <a:spcPts val="0"/>
                        </a:spcAft>
                      </a:pPr>
                      <a:r>
                        <a:rPr lang="en-US" sz="1000">
                          <a:effectLst/>
                        </a:rPr>
                        <a:t>LEARNING OBJECTIVES</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BLOOM TAXONOMY LEVEL</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LANGUAGE LEARNING COMPETENCIES</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ACTIVITY</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extLst>
                  <a:ext uri="{0D108BD9-81ED-4DB2-BD59-A6C34878D82A}">
                    <a16:rowId xmlns:a16="http://schemas.microsoft.com/office/drawing/2014/main" val="1978178272"/>
                  </a:ext>
                </a:extLst>
              </a:tr>
              <a:tr h="160006">
                <a:tc>
                  <a:txBody>
                    <a:bodyPr/>
                    <a:lstStyle/>
                    <a:p>
                      <a:pPr algn="just">
                        <a:lnSpc>
                          <a:spcPct val="100000"/>
                        </a:lnSpc>
                        <a:spcAft>
                          <a:spcPts val="0"/>
                        </a:spcAft>
                      </a:pPr>
                      <a:r>
                        <a:rPr lang="en-US" sz="1000">
                          <a:effectLst/>
                        </a:rPr>
                        <a:t>Knowledge</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l-GR" sz="1000">
                          <a:effectLst/>
                        </a:rPr>
                        <a:t> </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l-GR" sz="1000">
                          <a:effectLst/>
                        </a:rPr>
                        <a:t> </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l-GR" sz="1000">
                          <a:effectLst/>
                        </a:rPr>
                        <a:t> </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extLst>
                  <a:ext uri="{0D108BD9-81ED-4DB2-BD59-A6C34878D82A}">
                    <a16:rowId xmlns:a16="http://schemas.microsoft.com/office/drawing/2014/main" val="1250349414"/>
                  </a:ext>
                </a:extLst>
              </a:tr>
              <a:tr h="480018">
                <a:tc>
                  <a:txBody>
                    <a:bodyPr/>
                    <a:lstStyle/>
                    <a:p>
                      <a:pPr algn="just">
                        <a:lnSpc>
                          <a:spcPct val="100000"/>
                        </a:lnSpc>
                        <a:spcAft>
                          <a:spcPts val="0"/>
                        </a:spcAft>
                      </a:pPr>
                      <a:r>
                        <a:rPr lang="en-US" sz="1000" dirty="0">
                          <a:effectLst/>
                        </a:rPr>
                        <a:t>• Learn about the state of certain occupations in the job market today and understand that jobs and occupations change based on the skills required and useful</a:t>
                      </a:r>
                      <a:endParaRPr lang="el-GR"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2nd level: I understand</a:t>
                      </a:r>
                      <a:endParaRPr lang="el-GR" sz="1000">
                        <a:effectLst/>
                      </a:endParaRPr>
                    </a:p>
                    <a:p>
                      <a:pPr algn="just">
                        <a:lnSpc>
                          <a:spcPct val="100000"/>
                        </a:lnSpc>
                        <a:spcAft>
                          <a:spcPts val="0"/>
                        </a:spcAft>
                      </a:pPr>
                      <a:r>
                        <a:rPr lang="en-US" sz="1000">
                          <a:effectLst/>
                        </a:rPr>
                        <a:t>4th level: I analyze</a:t>
                      </a:r>
                      <a:endParaRPr lang="el-GR" sz="1000">
                        <a:effectLst/>
                      </a:endParaRPr>
                    </a:p>
                    <a:p>
                      <a:pPr algn="just">
                        <a:lnSpc>
                          <a:spcPct val="100000"/>
                        </a:lnSpc>
                        <a:spcAft>
                          <a:spcPts val="0"/>
                        </a:spcAft>
                      </a:pPr>
                      <a:r>
                        <a:rPr lang="en-US" sz="1000">
                          <a:effectLst/>
                        </a:rPr>
                        <a:t>5th level: I evaluate</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speaking, listening, reading, and writing</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1st meeting, Phase A</a:t>
                      </a:r>
                      <a:endParaRPr lang="el-GR" sz="1000">
                        <a:effectLst/>
                      </a:endParaRPr>
                    </a:p>
                    <a:p>
                      <a:pPr algn="just">
                        <a:lnSpc>
                          <a:spcPct val="100000"/>
                        </a:lnSpc>
                        <a:spcAft>
                          <a:spcPts val="0"/>
                        </a:spcAft>
                      </a:pPr>
                      <a:r>
                        <a:rPr lang="en-US" sz="1000">
                          <a:effectLst/>
                        </a:rPr>
                        <a:t>1st meeting, phase B</a:t>
                      </a:r>
                      <a:endParaRPr lang="el-GR" sz="1000">
                        <a:effectLst/>
                      </a:endParaRPr>
                    </a:p>
                    <a:p>
                      <a:pPr algn="just">
                        <a:lnSpc>
                          <a:spcPct val="100000"/>
                        </a:lnSpc>
                        <a:spcAft>
                          <a:spcPts val="0"/>
                        </a:spcAft>
                      </a:pPr>
                      <a:r>
                        <a:rPr lang="en-US" sz="1000">
                          <a:effectLst/>
                        </a:rPr>
                        <a:t>2nd meeting, Phase A</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extLst>
                  <a:ext uri="{0D108BD9-81ED-4DB2-BD59-A6C34878D82A}">
                    <a16:rowId xmlns:a16="http://schemas.microsoft.com/office/drawing/2014/main" val="3753243178"/>
                  </a:ext>
                </a:extLst>
              </a:tr>
              <a:tr h="480018">
                <a:tc>
                  <a:txBody>
                    <a:bodyPr/>
                    <a:lstStyle/>
                    <a:p>
                      <a:pPr algn="just">
                        <a:lnSpc>
                          <a:spcPct val="100000"/>
                        </a:lnSpc>
                        <a:spcAft>
                          <a:spcPts val="0"/>
                        </a:spcAft>
                      </a:pPr>
                      <a:r>
                        <a:rPr lang="en-US" sz="1000">
                          <a:effectLst/>
                        </a:rPr>
                        <a:t>• To know and assimilate an expanded thematic vocabulary</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1st level: I remember</a:t>
                      </a:r>
                      <a:endParaRPr lang="el-GR" sz="1000">
                        <a:effectLst/>
                      </a:endParaRPr>
                    </a:p>
                    <a:p>
                      <a:pPr algn="just">
                        <a:lnSpc>
                          <a:spcPct val="100000"/>
                        </a:lnSpc>
                        <a:spcAft>
                          <a:spcPts val="0"/>
                        </a:spcAft>
                      </a:pPr>
                      <a:r>
                        <a:rPr lang="en-US" sz="1000">
                          <a:effectLst/>
                        </a:rPr>
                        <a:t>2nd level: I understand</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speaking, listening, reading, and writing</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1st meeting, Phase A</a:t>
                      </a:r>
                      <a:endParaRPr lang="el-GR" sz="1000">
                        <a:effectLst/>
                      </a:endParaRPr>
                    </a:p>
                    <a:p>
                      <a:pPr algn="just">
                        <a:lnSpc>
                          <a:spcPct val="100000"/>
                        </a:lnSpc>
                        <a:spcAft>
                          <a:spcPts val="0"/>
                        </a:spcAft>
                      </a:pPr>
                      <a:r>
                        <a:rPr lang="en-US" sz="1000">
                          <a:effectLst/>
                        </a:rPr>
                        <a:t>1st meeting, Phase B</a:t>
                      </a:r>
                      <a:endParaRPr lang="el-GR" sz="1000">
                        <a:effectLst/>
                      </a:endParaRPr>
                    </a:p>
                    <a:p>
                      <a:pPr algn="just">
                        <a:lnSpc>
                          <a:spcPct val="100000"/>
                        </a:lnSpc>
                        <a:spcAft>
                          <a:spcPts val="0"/>
                        </a:spcAft>
                      </a:pPr>
                      <a:r>
                        <a:rPr lang="en-US" sz="1000">
                          <a:effectLst/>
                        </a:rPr>
                        <a:t>2nd meeting, Phase A</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extLst>
                  <a:ext uri="{0D108BD9-81ED-4DB2-BD59-A6C34878D82A}">
                    <a16:rowId xmlns:a16="http://schemas.microsoft.com/office/drawing/2014/main" val="1234422731"/>
                  </a:ext>
                </a:extLst>
              </a:tr>
              <a:tr h="160006">
                <a:tc>
                  <a:txBody>
                    <a:bodyPr/>
                    <a:lstStyle/>
                    <a:p>
                      <a:pPr algn="just">
                        <a:lnSpc>
                          <a:spcPct val="100000"/>
                        </a:lnSpc>
                        <a:spcAft>
                          <a:spcPts val="0"/>
                        </a:spcAft>
                      </a:pPr>
                      <a:r>
                        <a:rPr lang="el-GR" sz="1000">
                          <a:effectLst/>
                        </a:rPr>
                        <a:t>Skills</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l-GR" sz="1000">
                          <a:effectLst/>
                        </a:rPr>
                        <a:t> </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l-GR" sz="1000">
                          <a:effectLst/>
                        </a:rPr>
                        <a:t> </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l-GR" sz="1000">
                          <a:effectLst/>
                        </a:rPr>
                        <a:t> </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extLst>
                  <a:ext uri="{0D108BD9-81ED-4DB2-BD59-A6C34878D82A}">
                    <a16:rowId xmlns:a16="http://schemas.microsoft.com/office/drawing/2014/main" val="2162091500"/>
                  </a:ext>
                </a:extLst>
              </a:tr>
              <a:tr h="480018">
                <a:tc>
                  <a:txBody>
                    <a:bodyPr/>
                    <a:lstStyle/>
                    <a:p>
                      <a:pPr algn="just">
                        <a:lnSpc>
                          <a:spcPct val="100000"/>
                        </a:lnSpc>
                        <a:spcAft>
                          <a:spcPts val="0"/>
                        </a:spcAft>
                      </a:pPr>
                      <a:r>
                        <a:rPr lang="en-US" sz="1000">
                          <a:effectLst/>
                        </a:rPr>
                        <a:t>• Learn to collect material from different sources and in different ways of research and organize it so that it is presented as a simple task</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2nd level: I understand</a:t>
                      </a:r>
                      <a:endParaRPr lang="el-GR" sz="1000">
                        <a:effectLst/>
                      </a:endParaRPr>
                    </a:p>
                    <a:p>
                      <a:pPr algn="just">
                        <a:lnSpc>
                          <a:spcPct val="100000"/>
                        </a:lnSpc>
                        <a:spcAft>
                          <a:spcPts val="0"/>
                        </a:spcAft>
                      </a:pPr>
                      <a:r>
                        <a:rPr lang="en-US" sz="1000">
                          <a:effectLst/>
                        </a:rPr>
                        <a:t>3rd level: I apply</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speaking, listening, reading, and writing</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2nd meeting, phase B</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extLst>
                  <a:ext uri="{0D108BD9-81ED-4DB2-BD59-A6C34878D82A}">
                    <a16:rowId xmlns:a16="http://schemas.microsoft.com/office/drawing/2014/main" val="3660045197"/>
                  </a:ext>
                </a:extLst>
              </a:tr>
              <a:tr h="320012">
                <a:tc>
                  <a:txBody>
                    <a:bodyPr/>
                    <a:lstStyle/>
                    <a:p>
                      <a:pPr algn="just">
                        <a:lnSpc>
                          <a:spcPct val="100000"/>
                        </a:lnSpc>
                        <a:spcAft>
                          <a:spcPts val="0"/>
                        </a:spcAft>
                      </a:pPr>
                      <a:r>
                        <a:rPr lang="en-US" sz="1000">
                          <a:effectLst/>
                        </a:rPr>
                        <a:t>• Be able to understand and discuss different types of text in relation to work and profession</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2nd level: I understand</a:t>
                      </a:r>
                      <a:endParaRPr lang="el-GR" sz="1000">
                        <a:effectLst/>
                      </a:endParaRPr>
                    </a:p>
                    <a:p>
                      <a:pPr algn="just">
                        <a:lnSpc>
                          <a:spcPct val="100000"/>
                        </a:lnSpc>
                        <a:spcAft>
                          <a:spcPts val="0"/>
                        </a:spcAft>
                      </a:pPr>
                      <a:r>
                        <a:rPr lang="en-US" sz="1000">
                          <a:effectLst/>
                        </a:rPr>
                        <a:t>4th level: analyze</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speaking, listening, reading, and writing</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dirty="0">
                          <a:effectLst/>
                        </a:rPr>
                        <a:t>1st meeting, phase B</a:t>
                      </a:r>
                      <a:endParaRPr lang="el-GR"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extLst>
                  <a:ext uri="{0D108BD9-81ED-4DB2-BD59-A6C34878D82A}">
                    <a16:rowId xmlns:a16="http://schemas.microsoft.com/office/drawing/2014/main" val="1681961928"/>
                  </a:ext>
                </a:extLst>
              </a:tr>
              <a:tr h="480018">
                <a:tc>
                  <a:txBody>
                    <a:bodyPr/>
                    <a:lstStyle/>
                    <a:p>
                      <a:pPr algn="just">
                        <a:lnSpc>
                          <a:spcPct val="100000"/>
                        </a:lnSpc>
                        <a:spcAft>
                          <a:spcPts val="0"/>
                        </a:spcAft>
                      </a:pPr>
                      <a:r>
                        <a:rPr lang="en-US" sz="1000">
                          <a:effectLst/>
                        </a:rPr>
                        <a:t>• To practice in the production of mainly oral speech, addressing mainly to a receiver that is familiar to them</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1st level: I remember</a:t>
                      </a:r>
                      <a:endParaRPr lang="el-GR" sz="1000">
                        <a:effectLst/>
                      </a:endParaRPr>
                    </a:p>
                    <a:p>
                      <a:pPr algn="just">
                        <a:lnSpc>
                          <a:spcPct val="100000"/>
                        </a:lnSpc>
                        <a:spcAft>
                          <a:spcPts val="0"/>
                        </a:spcAft>
                      </a:pPr>
                      <a:r>
                        <a:rPr lang="en-US" sz="1000">
                          <a:effectLst/>
                        </a:rPr>
                        <a:t>3rd level: I apply</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speaking, listening, reading, and writing</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dirty="0">
                          <a:effectLst/>
                        </a:rPr>
                        <a:t>2nd meeting, Phase A</a:t>
                      </a:r>
                      <a:endParaRPr lang="el-GR" sz="1000" dirty="0">
                        <a:effectLst/>
                      </a:endParaRPr>
                    </a:p>
                    <a:p>
                      <a:pPr algn="just">
                        <a:lnSpc>
                          <a:spcPct val="100000"/>
                        </a:lnSpc>
                        <a:spcAft>
                          <a:spcPts val="0"/>
                        </a:spcAft>
                      </a:pPr>
                      <a:r>
                        <a:rPr lang="en-US" sz="1000" dirty="0">
                          <a:effectLst/>
                        </a:rPr>
                        <a:t>3rd meeting, Phase A</a:t>
                      </a:r>
                      <a:endParaRPr lang="el-GR" sz="1000" dirty="0">
                        <a:effectLst/>
                      </a:endParaRPr>
                    </a:p>
                    <a:p>
                      <a:pPr algn="just">
                        <a:lnSpc>
                          <a:spcPct val="100000"/>
                        </a:lnSpc>
                        <a:spcAft>
                          <a:spcPts val="0"/>
                        </a:spcAft>
                      </a:pPr>
                      <a:r>
                        <a:rPr lang="en-US" sz="1000" dirty="0">
                          <a:effectLst/>
                        </a:rPr>
                        <a:t>3rd meeting, Phase C</a:t>
                      </a:r>
                      <a:endParaRPr lang="el-GR"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extLst>
                  <a:ext uri="{0D108BD9-81ED-4DB2-BD59-A6C34878D82A}">
                    <a16:rowId xmlns:a16="http://schemas.microsoft.com/office/drawing/2014/main" val="220063257"/>
                  </a:ext>
                </a:extLst>
              </a:tr>
              <a:tr h="160006">
                <a:tc>
                  <a:txBody>
                    <a:bodyPr/>
                    <a:lstStyle/>
                    <a:p>
                      <a:pPr algn="just">
                        <a:lnSpc>
                          <a:spcPct val="100000"/>
                        </a:lnSpc>
                        <a:spcAft>
                          <a:spcPts val="0"/>
                        </a:spcAft>
                      </a:pPr>
                      <a:r>
                        <a:rPr lang="en-US" sz="1000">
                          <a:effectLst/>
                        </a:rPr>
                        <a:t>Attitudes</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l-GR" sz="1000">
                          <a:effectLst/>
                        </a:rPr>
                        <a:t> </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l-GR" sz="1000">
                          <a:effectLst/>
                        </a:rPr>
                        <a:t> </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l-GR" sz="1000">
                          <a:effectLst/>
                        </a:rPr>
                        <a:t> </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extLst>
                  <a:ext uri="{0D108BD9-81ED-4DB2-BD59-A6C34878D82A}">
                    <a16:rowId xmlns:a16="http://schemas.microsoft.com/office/drawing/2014/main" val="1547459455"/>
                  </a:ext>
                </a:extLst>
              </a:tr>
              <a:tr h="320012">
                <a:tc>
                  <a:txBody>
                    <a:bodyPr/>
                    <a:lstStyle/>
                    <a:p>
                      <a:pPr algn="just">
                        <a:lnSpc>
                          <a:spcPct val="100000"/>
                        </a:lnSpc>
                        <a:spcAft>
                          <a:spcPts val="0"/>
                        </a:spcAft>
                      </a:pPr>
                      <a:r>
                        <a:rPr lang="en-US" sz="1000">
                          <a:effectLst/>
                        </a:rPr>
                        <a:t>• To reconsider their attitude towards professions that do not have much prestige in modern western societies </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4th level: I analyze</a:t>
                      </a:r>
                      <a:endParaRPr lang="el-GR" sz="1000">
                        <a:effectLst/>
                      </a:endParaRPr>
                    </a:p>
                    <a:p>
                      <a:pPr algn="just">
                        <a:lnSpc>
                          <a:spcPct val="100000"/>
                        </a:lnSpc>
                        <a:spcAft>
                          <a:spcPts val="0"/>
                        </a:spcAft>
                      </a:pPr>
                      <a:r>
                        <a:rPr lang="en-US" sz="1000">
                          <a:effectLst/>
                        </a:rPr>
                        <a:t>5th level: I evaluate</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speaking, listening, reading, and writing</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2nd meeting, Phase B</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extLst>
                  <a:ext uri="{0D108BD9-81ED-4DB2-BD59-A6C34878D82A}">
                    <a16:rowId xmlns:a16="http://schemas.microsoft.com/office/drawing/2014/main" val="1654149140"/>
                  </a:ext>
                </a:extLst>
              </a:tr>
              <a:tr h="480018">
                <a:tc>
                  <a:txBody>
                    <a:bodyPr/>
                    <a:lstStyle/>
                    <a:p>
                      <a:pPr algn="just">
                        <a:lnSpc>
                          <a:spcPct val="100000"/>
                        </a:lnSpc>
                        <a:spcAft>
                          <a:spcPts val="0"/>
                        </a:spcAft>
                      </a:pPr>
                      <a:r>
                        <a:rPr lang="en-US" sz="1000">
                          <a:effectLst/>
                        </a:rPr>
                        <a:t>• Develop a positive attitude towards the messages they receive from a work of art and see it as a source of knowledge</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3rd level: I apply</a:t>
                      </a:r>
                      <a:endParaRPr lang="el-GR" sz="1000">
                        <a:effectLst/>
                      </a:endParaRPr>
                    </a:p>
                    <a:p>
                      <a:pPr algn="just">
                        <a:lnSpc>
                          <a:spcPct val="100000"/>
                        </a:lnSpc>
                        <a:spcAft>
                          <a:spcPts val="0"/>
                        </a:spcAft>
                      </a:pPr>
                      <a:r>
                        <a:rPr lang="en-US" sz="1000">
                          <a:effectLst/>
                        </a:rPr>
                        <a:t>4th level: I analyze</a:t>
                      </a:r>
                      <a:endParaRPr lang="el-GR" sz="1000">
                        <a:effectLst/>
                      </a:endParaRPr>
                    </a:p>
                    <a:p>
                      <a:pPr algn="just">
                        <a:lnSpc>
                          <a:spcPct val="100000"/>
                        </a:lnSpc>
                        <a:spcAft>
                          <a:spcPts val="0"/>
                        </a:spcAft>
                      </a:pPr>
                      <a:r>
                        <a:rPr lang="el-GR" sz="1000">
                          <a:effectLst/>
                        </a:rPr>
                        <a:t>5th level: I evaluate</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speaking, listening, reading, and writing</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l-GR" sz="1000">
                          <a:effectLst/>
                        </a:rPr>
                        <a:t>3rd meeting, Phase A.</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extLst>
                  <a:ext uri="{0D108BD9-81ED-4DB2-BD59-A6C34878D82A}">
                    <a16:rowId xmlns:a16="http://schemas.microsoft.com/office/drawing/2014/main" val="3046777893"/>
                  </a:ext>
                </a:extLst>
              </a:tr>
              <a:tr h="320012">
                <a:tc>
                  <a:txBody>
                    <a:bodyPr/>
                    <a:lstStyle/>
                    <a:p>
                      <a:pPr algn="just">
                        <a:lnSpc>
                          <a:spcPct val="100000"/>
                        </a:lnSpc>
                        <a:spcAft>
                          <a:spcPts val="0"/>
                        </a:spcAft>
                      </a:pPr>
                      <a:r>
                        <a:rPr lang="en-US" sz="1000">
                          <a:effectLst/>
                        </a:rPr>
                        <a:t>• Collaborate to produce a common result</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3rd level: I apply</a:t>
                      </a:r>
                      <a:endParaRPr lang="el-GR" sz="1000">
                        <a:effectLst/>
                      </a:endParaRPr>
                    </a:p>
                    <a:p>
                      <a:pPr algn="just">
                        <a:lnSpc>
                          <a:spcPct val="100000"/>
                        </a:lnSpc>
                        <a:spcAft>
                          <a:spcPts val="0"/>
                        </a:spcAft>
                      </a:pPr>
                      <a:r>
                        <a:rPr lang="en-US" sz="1000">
                          <a:effectLst/>
                        </a:rPr>
                        <a:t>5th level: I evaluate</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a:effectLst/>
                        </a:rPr>
                        <a:t>speaking, listening, reading, and writing</a:t>
                      </a:r>
                      <a:endParaRPr lang="el-G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tc>
                  <a:txBody>
                    <a:bodyPr/>
                    <a:lstStyle/>
                    <a:p>
                      <a:pPr algn="just">
                        <a:lnSpc>
                          <a:spcPct val="100000"/>
                        </a:lnSpc>
                        <a:spcAft>
                          <a:spcPts val="0"/>
                        </a:spcAft>
                      </a:pPr>
                      <a:r>
                        <a:rPr lang="en-US" sz="1000" dirty="0">
                          <a:effectLst/>
                        </a:rPr>
                        <a:t>2nd meeting, Phase B</a:t>
                      </a:r>
                      <a:endParaRPr lang="el-GR"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147" marR="19147" marT="0" marB="0"/>
                </a:tc>
                <a:extLst>
                  <a:ext uri="{0D108BD9-81ED-4DB2-BD59-A6C34878D82A}">
                    <a16:rowId xmlns:a16="http://schemas.microsoft.com/office/drawing/2014/main" val="533532400"/>
                  </a:ext>
                </a:extLst>
              </a:tr>
            </a:tbl>
          </a:graphicData>
        </a:graphic>
      </p:graphicFrame>
    </p:spTree>
    <p:extLst>
      <p:ext uri="{BB962C8B-B14F-4D97-AF65-F5344CB8AC3E}">
        <p14:creationId xmlns:p14="http://schemas.microsoft.com/office/powerpoint/2010/main" val="3963480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422FEE-6DE6-4B47-8346-66DD56450878}"/>
              </a:ext>
            </a:extLst>
          </p:cNvPr>
          <p:cNvSpPr>
            <a:spLocks noGrp="1"/>
          </p:cNvSpPr>
          <p:nvPr>
            <p:ph type="title"/>
          </p:nvPr>
        </p:nvSpPr>
        <p:spPr/>
        <p:txBody>
          <a:bodyPr/>
          <a:lstStyle/>
          <a:p>
            <a:r>
              <a:rPr lang="en-US" dirty="0"/>
              <a:t>1st Teaching meeting (two hours)</a:t>
            </a:r>
            <a:endParaRPr lang="el-GR" dirty="0"/>
          </a:p>
        </p:txBody>
      </p:sp>
      <p:sp>
        <p:nvSpPr>
          <p:cNvPr id="3" name="Θέση περιεχομένου 2">
            <a:extLst>
              <a:ext uri="{FF2B5EF4-FFF2-40B4-BE49-F238E27FC236}">
                <a16:creationId xmlns:a16="http://schemas.microsoft.com/office/drawing/2014/main" id="{6D6CE41B-E9A6-41A9-9DF1-82288E22C332}"/>
              </a:ext>
            </a:extLst>
          </p:cNvPr>
          <p:cNvSpPr>
            <a:spLocks noGrp="1"/>
          </p:cNvSpPr>
          <p:nvPr>
            <p:ph idx="1"/>
          </p:nvPr>
        </p:nvSpPr>
        <p:spPr>
          <a:xfrm>
            <a:off x="645292" y="2364177"/>
            <a:ext cx="10554574" cy="4493823"/>
          </a:xfrm>
        </p:spPr>
        <p:txBody>
          <a:bodyPr>
            <a:normAutofit lnSpcReduction="10000"/>
          </a:bodyPr>
          <a:lstStyle/>
          <a:p>
            <a:r>
              <a:rPr lang="en-US" dirty="0"/>
              <a:t>1. Goal: to learn about the world of work and professions</a:t>
            </a:r>
          </a:p>
          <a:p>
            <a:r>
              <a:rPr lang="en-US" dirty="0"/>
              <a:t>2. Rationale: The pedagogical value of this activity lies in text comprehension and encoding, as well as the use of team play that make learning fun</a:t>
            </a:r>
          </a:p>
          <a:p>
            <a:r>
              <a:rPr lang="en-US" dirty="0"/>
              <a:t>Phase A: Starting point</a:t>
            </a:r>
          </a:p>
          <a:p>
            <a:pPr marL="0" indent="0" algn="just">
              <a:buNone/>
            </a:pPr>
            <a:r>
              <a:rPr lang="en-US" sz="1600" dirty="0"/>
              <a:t>A series of photos is presented to the projector and the teacher addresses a series of questions to the whole class, in order to a) understand what knowledge and experiences the students already have about the professions and the workplace and b) to introduce some of the new words, which they will encounter in the texts later. They write them in a table in Word application, as they hear them, in categories</a:t>
            </a:r>
          </a:p>
          <a:p>
            <a:r>
              <a:rPr lang="en-US" dirty="0"/>
              <a:t>Phase B: study of texts and completion of a vocabulary table</a:t>
            </a:r>
          </a:p>
          <a:p>
            <a:pPr marL="0" indent="0">
              <a:buNone/>
            </a:pPr>
            <a:r>
              <a:rPr lang="en-US" dirty="0"/>
              <a:t>There is a brief guided discussion on occupations, qualifications and working conditions</a:t>
            </a:r>
          </a:p>
          <a:p>
            <a:pPr marL="0" indent="0">
              <a:buNone/>
            </a:pPr>
            <a:r>
              <a:rPr lang="en-US" dirty="0"/>
              <a:t>As Homework is given the link with the list of thematic vocabulary that has been created / completed on Padlet (</a:t>
            </a:r>
            <a:r>
              <a:rPr lang="en-US" u="sng" dirty="0">
                <a:hlinkClick r:id="rId2"/>
              </a:rPr>
              <a:t>https://padlet.com/user327/uuachnqktr2216cf</a:t>
            </a:r>
            <a:r>
              <a:rPr lang="en-US" dirty="0"/>
              <a:t>), in order to study, and we announce that there will be a vocabulary competition in the next meeting.</a:t>
            </a:r>
            <a:endParaRPr lang="el-GR" dirty="0"/>
          </a:p>
          <a:p>
            <a:pPr marL="0" indent="0">
              <a:buNone/>
            </a:pPr>
            <a:endParaRPr lang="el-GR" dirty="0"/>
          </a:p>
        </p:txBody>
      </p:sp>
    </p:spTree>
    <p:extLst>
      <p:ext uri="{BB962C8B-B14F-4D97-AF65-F5344CB8AC3E}">
        <p14:creationId xmlns:p14="http://schemas.microsoft.com/office/powerpoint/2010/main" val="163062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22FE9E-DB7D-4921-8C0E-8556BD472675}"/>
              </a:ext>
            </a:extLst>
          </p:cNvPr>
          <p:cNvSpPr>
            <a:spLocks noGrp="1"/>
          </p:cNvSpPr>
          <p:nvPr>
            <p:ph type="title"/>
          </p:nvPr>
        </p:nvSpPr>
        <p:spPr/>
        <p:txBody>
          <a:bodyPr/>
          <a:lstStyle/>
          <a:p>
            <a:r>
              <a:rPr lang="en-US" dirty="0"/>
              <a:t>Phase B</a:t>
            </a:r>
            <a:endParaRPr lang="el-GR" dirty="0"/>
          </a:p>
        </p:txBody>
      </p:sp>
      <p:sp>
        <p:nvSpPr>
          <p:cNvPr id="4" name="Rectangle 2">
            <a:extLst>
              <a:ext uri="{FF2B5EF4-FFF2-40B4-BE49-F238E27FC236}">
                <a16:creationId xmlns:a16="http://schemas.microsoft.com/office/drawing/2014/main" id="{4E653C79-889B-400F-85A6-195B45B998C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a:extLst>
              <a:ext uri="{FF2B5EF4-FFF2-40B4-BE49-F238E27FC236}">
                <a16:creationId xmlns:a16="http://schemas.microsoft.com/office/drawing/2014/main" id="{F0A64CDC-7220-45D3-9F99-9F74D1BAB2BB}"/>
              </a:ext>
            </a:extLst>
          </p:cNvPr>
          <p:cNvGraphicFramePr>
            <a:graphicFrameLocks noChangeAspect="1"/>
          </p:cNvGraphicFramePr>
          <p:nvPr>
            <p:extLst>
              <p:ext uri="{D42A27DB-BD31-4B8C-83A1-F6EECF244321}">
                <p14:modId xmlns:p14="http://schemas.microsoft.com/office/powerpoint/2010/main" val="86681263"/>
              </p:ext>
            </p:extLst>
          </p:nvPr>
        </p:nvGraphicFramePr>
        <p:xfrm>
          <a:off x="1164301" y="2321220"/>
          <a:ext cx="9241276" cy="4357155"/>
        </p:xfrm>
        <a:graphic>
          <a:graphicData uri="http://schemas.openxmlformats.org/presentationml/2006/ole">
            <mc:AlternateContent xmlns:mc="http://schemas.openxmlformats.org/markup-compatibility/2006">
              <mc:Choice xmlns:v="urn:schemas-microsoft-com:vml" Requires="v">
                <p:oleObj spid="_x0000_s2164" name="Bitmap Image" r:id="rId3" imgW="14570703" imgH="6729043" progId="Paint.Picture">
                  <p:embed/>
                </p:oleObj>
              </mc:Choice>
              <mc:Fallback>
                <p:oleObj name="Bitmap Image" r:id="rId3" imgW="14570703" imgH="6729043"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301" y="2321220"/>
                        <a:ext cx="9241276" cy="4357155"/>
                      </a:xfrm>
                      <a:prstGeom prst="rect">
                        <a:avLst/>
                      </a:prstGeom>
                      <a:noFill/>
                    </p:spPr>
                  </p:pic>
                </p:oleObj>
              </mc:Fallback>
            </mc:AlternateContent>
          </a:graphicData>
        </a:graphic>
      </p:graphicFrame>
    </p:spTree>
    <p:extLst>
      <p:ext uri="{BB962C8B-B14F-4D97-AF65-F5344CB8AC3E}">
        <p14:creationId xmlns:p14="http://schemas.microsoft.com/office/powerpoint/2010/main" val="1560970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0FA345-77E7-42EA-A166-47903F2DC56B}"/>
              </a:ext>
            </a:extLst>
          </p:cNvPr>
          <p:cNvSpPr>
            <a:spLocks noGrp="1"/>
          </p:cNvSpPr>
          <p:nvPr>
            <p:ph type="title"/>
          </p:nvPr>
        </p:nvSpPr>
        <p:spPr/>
        <p:txBody>
          <a:bodyPr/>
          <a:lstStyle/>
          <a:p>
            <a:r>
              <a:rPr lang="en-US" dirty="0"/>
              <a:t>2nd Teaching meeting (two hours)</a:t>
            </a:r>
            <a:endParaRPr lang="el-GR" dirty="0"/>
          </a:p>
        </p:txBody>
      </p:sp>
      <p:sp>
        <p:nvSpPr>
          <p:cNvPr id="3" name="Θέση περιεχομένου 2">
            <a:extLst>
              <a:ext uri="{FF2B5EF4-FFF2-40B4-BE49-F238E27FC236}">
                <a16:creationId xmlns:a16="http://schemas.microsoft.com/office/drawing/2014/main" id="{0CFF2952-2A62-41C2-9569-22EB4F3C1160}"/>
              </a:ext>
            </a:extLst>
          </p:cNvPr>
          <p:cNvSpPr>
            <a:spLocks noGrp="1"/>
          </p:cNvSpPr>
          <p:nvPr>
            <p:ph idx="1"/>
          </p:nvPr>
        </p:nvSpPr>
        <p:spPr>
          <a:xfrm>
            <a:off x="818712" y="2498834"/>
            <a:ext cx="10796114" cy="3775506"/>
          </a:xfrm>
        </p:spPr>
        <p:txBody>
          <a:bodyPr>
            <a:normAutofit fontScale="92500" lnSpcReduction="10000"/>
          </a:bodyPr>
          <a:lstStyle/>
          <a:p>
            <a:r>
              <a:rPr lang="en-US" dirty="0"/>
              <a:t>1. Goal: learn new words, to work as a team and do research</a:t>
            </a:r>
          </a:p>
          <a:p>
            <a:r>
              <a:rPr lang="en-US" dirty="0"/>
              <a:t>2. Rationale: The three activities of phase A have a pedagogical meaning but also, while the first two are activities of understanding the new vocabulary, they aim at its use-production of oral speech with simple phrases, through the third activity, Taboo </a:t>
            </a:r>
          </a:p>
          <a:p>
            <a:r>
              <a:rPr lang="en-US" dirty="0"/>
              <a:t>Phase A: thematic vocabulary competition</a:t>
            </a:r>
          </a:p>
          <a:p>
            <a:pPr lvl="1"/>
            <a:r>
              <a:rPr lang="en-US" dirty="0"/>
              <a:t>1. DOMINO Award</a:t>
            </a:r>
          </a:p>
          <a:p>
            <a:pPr lvl="1"/>
            <a:r>
              <a:rPr lang="en-US" dirty="0"/>
              <a:t>2. Words in Categories Award</a:t>
            </a:r>
          </a:p>
          <a:p>
            <a:pPr lvl="1"/>
            <a:r>
              <a:rPr lang="en-US" dirty="0"/>
              <a:t>3. Taboo Award</a:t>
            </a:r>
          </a:p>
          <a:p>
            <a:r>
              <a:rPr lang="en-US" dirty="0"/>
              <a:t>Phase B: Instructions for Research work in small groups</a:t>
            </a:r>
          </a:p>
          <a:p>
            <a:pPr marL="0" indent="0">
              <a:buNone/>
            </a:pPr>
            <a:r>
              <a:rPr lang="en-US" dirty="0"/>
              <a:t>Students in small groups research  the profession they have decided to present. They create a small poster in </a:t>
            </a:r>
            <a:r>
              <a:rPr lang="en-US" dirty="0" err="1"/>
              <a:t>Canva</a:t>
            </a:r>
            <a:r>
              <a:rPr lang="en-US" dirty="0"/>
              <a:t> (</a:t>
            </a:r>
            <a:r>
              <a:rPr lang="en-US" u="sng" dirty="0">
                <a:hlinkClick r:id="rId2"/>
              </a:rPr>
              <a:t>https://www.canva.com/create/posters/</a:t>
            </a:r>
            <a:r>
              <a:rPr lang="en-US" dirty="0"/>
              <a:t>) to present the profession they have chosen. They cut out photos from magazines and decorate their poster. They also put a title.</a:t>
            </a:r>
            <a:endParaRPr lang="el-GR" dirty="0"/>
          </a:p>
          <a:p>
            <a:pPr marL="0" indent="0">
              <a:buNone/>
            </a:pPr>
            <a:endParaRPr lang="en-US" dirty="0"/>
          </a:p>
          <a:p>
            <a:endParaRPr lang="el-GR" dirty="0"/>
          </a:p>
        </p:txBody>
      </p:sp>
    </p:spTree>
    <p:extLst>
      <p:ext uri="{BB962C8B-B14F-4D97-AF65-F5344CB8AC3E}">
        <p14:creationId xmlns:p14="http://schemas.microsoft.com/office/powerpoint/2010/main" val="1796057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ξιομνημόνευτο">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TM03457503[[fn=Αξιομνημόνευτο]]</Template>
  <TotalTime>82</TotalTime>
  <Words>1559</Words>
  <Application>Microsoft Office PowerPoint</Application>
  <PresentationFormat>Ευρεία οθόνη</PresentationFormat>
  <Paragraphs>135</Paragraphs>
  <Slides>15</Slides>
  <Notes>0</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15</vt:i4>
      </vt:variant>
    </vt:vector>
  </HeadingPairs>
  <TitlesOfParts>
    <vt:vector size="22" baseType="lpstr">
      <vt:lpstr>Calibri</vt:lpstr>
      <vt:lpstr>Century Gothic</vt:lpstr>
      <vt:lpstr>Courier New</vt:lpstr>
      <vt:lpstr>Times New Roman</vt:lpstr>
      <vt:lpstr>Wingdings 2</vt:lpstr>
      <vt:lpstr>Αξιομνημόνευτο</vt:lpstr>
      <vt:lpstr>Bitmap Image</vt:lpstr>
      <vt:lpstr>“I am learning the professions”     educational scenario</vt:lpstr>
      <vt:lpstr>Scenario title &amp; Short description</vt:lpstr>
      <vt:lpstr>Educational audience &amp; context</vt:lpstr>
      <vt:lpstr>Authors’ design rationale</vt:lpstr>
      <vt:lpstr>Sub-objectives</vt:lpstr>
      <vt:lpstr>Learning Objectives</vt:lpstr>
      <vt:lpstr>1st Teaching meeting (two hours)</vt:lpstr>
      <vt:lpstr>Phase B</vt:lpstr>
      <vt:lpstr>2nd Teaching meeting (two hours)</vt:lpstr>
      <vt:lpstr>Domino Award</vt:lpstr>
      <vt:lpstr>3rd teaching meeting (two hours)</vt:lpstr>
      <vt:lpstr>Classroom Profession Festival </vt:lpstr>
      <vt:lpstr>Extension of activity (two extra hours)</vt:lpstr>
      <vt:lpstr>Evaluation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learning the professions” educational plan</dc:title>
  <dc:creator>OLGA PANOU</dc:creator>
  <cp:lastModifiedBy>User</cp:lastModifiedBy>
  <cp:revision>26</cp:revision>
  <dcterms:created xsi:type="dcterms:W3CDTF">2022-01-28T16:54:52Z</dcterms:created>
  <dcterms:modified xsi:type="dcterms:W3CDTF">2024-06-16T17:42:33Z</dcterms:modified>
</cp:coreProperties>
</file>